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1" r:id="rId2"/>
    <p:sldId id="272" r:id="rId3"/>
    <p:sldId id="273" r:id="rId4"/>
    <p:sldId id="282" r:id="rId5"/>
    <p:sldId id="283" r:id="rId6"/>
    <p:sldId id="263" r:id="rId7"/>
    <p:sldId id="274" r:id="rId8"/>
    <p:sldId id="275" r:id="rId9"/>
    <p:sldId id="277" r:id="rId10"/>
    <p:sldId id="276" r:id="rId11"/>
    <p:sldId id="278" r:id="rId12"/>
    <p:sldId id="279" r:id="rId13"/>
    <p:sldId id="280" r:id="rId14"/>
    <p:sldId id="281" r:id="rId15"/>
    <p:sldId id="264" r:id="rId16"/>
    <p:sldId id="262" r:id="rId17"/>
    <p:sldId id="285" r:id="rId18"/>
    <p:sldId id="284" r:id="rId19"/>
    <p:sldId id="26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7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8D0482-1B8B-401F-B30C-63D197D85A2E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F8C6E9-45DA-4E0D-A93E-DA730AD70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52C5-475C-4842-A12E-35AC138AC439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CBE40-247C-4786-BFC1-7703A9F7C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5A543-F6C4-4368-846B-43BE85079A7D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4892-2033-49A6-BDD5-9DED86D4BA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8C0DC-7FD5-4156-9310-09117E643FDB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418F4-5A0A-492A-8F93-46173ED29F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624F8-4CE6-45BA-982D-0D579899CCCA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9D7DB-ACB6-46D9-86F3-67F6DD086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F652-E6A5-42A3-AB63-FD2CD7FEA310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E9008-55D6-429A-9707-BCC333B25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12BA5-F457-4317-958E-2108D3D49EA6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7B725-3CD2-48FE-AB1F-F8BD3F696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8CC1A-A8F0-4B18-9313-9B5E4B6F4F48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875FE-C207-421D-BDE8-D30255350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17DB0-6FBE-4745-9C35-E122284B799C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6C4A4-72D7-4552-B70C-8C3A6BD14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5F648-FA0B-4DAF-8F63-5DCB81A7F733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B8A65-074A-4591-A4ED-FF21E022B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3871F-30E4-4C62-A3A0-6785BE8C9D3A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5CC64-2213-4134-82E2-ACAAFC974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0BEE5-5BB4-4412-A2DF-3E5D87FEA2A6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FBD86-D624-4A14-A619-49C459249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A4BBFB-A76C-4523-BFF3-A40BF946D323}" type="datetimeFigureOut">
              <a:rPr lang="en-US"/>
              <a:pPr>
                <a:defRPr/>
              </a:pPr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DBE1F1-C53D-4677-8E30-922CE7B55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28600" y="3048000"/>
            <a:ext cx="8839200" cy="255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1" tIns="45705" rIns="91411" bIns="45705">
            <a:spAutoFit/>
          </a:bodyPr>
          <a:lstStyle/>
          <a:p>
            <a:pPr lvl="1" algn="just">
              <a:defRPr/>
            </a:pPr>
            <a:endParaRPr lang="en-US" sz="3200" dirty="0">
              <a:latin typeface="Constantia" pitchFamily="18" charset="0"/>
            </a:endParaRPr>
          </a:p>
          <a:p>
            <a:pPr algn="ctr">
              <a:buSzPct val="125000"/>
              <a:defRPr/>
            </a:pPr>
            <a:r>
              <a:rPr lang="en-US" sz="3200" b="1" dirty="0" smtClean="0">
                <a:latin typeface="Constantia" pitchFamily="18" charset="0"/>
              </a:rPr>
              <a:t>R </a:t>
            </a:r>
            <a:r>
              <a:rPr lang="en-US" sz="3200" b="1" dirty="0" err="1" smtClean="0">
                <a:latin typeface="Constantia" pitchFamily="18" charset="0"/>
              </a:rPr>
              <a:t>Bhagooli</a:t>
            </a:r>
            <a:r>
              <a:rPr lang="en-US" sz="3200" b="1" dirty="0" smtClean="0">
                <a:latin typeface="Constantia" pitchFamily="18" charset="0"/>
              </a:rPr>
              <a:t> &amp; N </a:t>
            </a:r>
            <a:r>
              <a:rPr lang="en-US" sz="3200" b="1" dirty="0" err="1" smtClean="0">
                <a:latin typeface="Constantia" pitchFamily="18" charset="0"/>
              </a:rPr>
              <a:t>Taleb-Hossenkhan</a:t>
            </a:r>
            <a:endParaRPr lang="en-US" sz="3200" b="1" dirty="0" smtClean="0">
              <a:latin typeface="Constantia" pitchFamily="18" charset="0"/>
            </a:endParaRPr>
          </a:p>
          <a:p>
            <a:pPr algn="just">
              <a:buSzPct val="125000"/>
              <a:defRPr/>
            </a:pPr>
            <a:endParaRPr lang="en-US" sz="3200" dirty="0" smtClean="0">
              <a:latin typeface="Constantia" pitchFamily="18" charset="0"/>
            </a:endParaRPr>
          </a:p>
          <a:p>
            <a:pPr algn="ctr">
              <a:buSzPct val="125000"/>
              <a:defRPr/>
            </a:pPr>
            <a:r>
              <a:rPr lang="en-US" sz="3200" i="1" dirty="0" smtClean="0">
                <a:latin typeface="Constantia" pitchFamily="18" charset="0"/>
              </a:rPr>
              <a:t>Department of Biosciences, Faculty of Science, University of Mauritius, </a:t>
            </a:r>
            <a:r>
              <a:rPr lang="en-US" sz="3200" i="1" dirty="0" err="1" smtClean="0">
                <a:latin typeface="Constantia" pitchFamily="18" charset="0"/>
              </a:rPr>
              <a:t>Reduit</a:t>
            </a:r>
            <a:r>
              <a:rPr lang="en-US" sz="3200" i="1" dirty="0" smtClean="0">
                <a:latin typeface="Constantia" pitchFamily="18" charset="0"/>
              </a:rPr>
              <a:t>, Mauritius</a:t>
            </a:r>
            <a:endParaRPr lang="en-US" sz="3200" i="1" dirty="0">
              <a:latin typeface="Constantia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533400"/>
            <a:ext cx="9144000" cy="2362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AU" sz="44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Thermal spatial heterogeneity and coral bleaching: implications for habitat refuges </a:t>
            </a:r>
            <a:endParaRPr lang="en-US" sz="4400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7" descr="IMAG0216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36052" y="8604"/>
            <a:ext cx="9077325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05800" y="152400"/>
            <a:ext cx="893706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Coral Bleaching = Disassociation</a:t>
            </a:r>
          </a:p>
          <a:p>
            <a:pPr algn="ctr">
              <a:defRPr/>
            </a:pPr>
            <a:r>
              <a:rPr lang="en-US" sz="4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</a:rPr>
              <a:t>(Release/Degradation)</a:t>
            </a:r>
            <a:endParaRPr lang="en-US" sz="44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52400" y="703987"/>
            <a:ext cx="8839200" cy="60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11" tIns="45705" rIns="91411" bIns="45705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Constantia" pitchFamily="18" charset="0"/>
              </a:rPr>
              <a:t>In 2009, intra-specific and inter-specific differential bleaching/mortality were exhibited by reef-building corals in Mauritius due to a thermal anomaly event (</a:t>
            </a:r>
            <a:r>
              <a:rPr lang="en-US" sz="3200" dirty="0" err="1" smtClean="0">
                <a:latin typeface="Constantia" pitchFamily="18" charset="0"/>
              </a:rPr>
              <a:t>Bhagooli</a:t>
            </a:r>
            <a:r>
              <a:rPr lang="en-US" sz="3200" dirty="0" smtClean="0">
                <a:latin typeface="Constantia" pitchFamily="18" charset="0"/>
              </a:rPr>
              <a:t> &amp; Sheppard 2012).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Constantia" pitchFamily="18" charset="0"/>
              </a:rPr>
              <a:t>Variable bleaching/mortality have been quite well -documented both through field -based observations </a:t>
            </a:r>
            <a:r>
              <a:rPr lang="da-DK" sz="3200" dirty="0" smtClean="0">
                <a:latin typeface="Constantia" pitchFamily="18" charset="0"/>
              </a:rPr>
              <a:t>(Marshall &amp; Baird 2000, Spencer et al. 2000, Loya et </a:t>
            </a:r>
            <a:r>
              <a:rPr lang="en-US" sz="3200" dirty="0" smtClean="0">
                <a:latin typeface="Constantia" pitchFamily="18" charset="0"/>
              </a:rPr>
              <a:t>al. 2001) and laboratory-based experiments (Warner </a:t>
            </a:r>
            <a:r>
              <a:rPr lang="it-IT" sz="3200" dirty="0" smtClean="0">
                <a:latin typeface="Constantia" pitchFamily="18" charset="0"/>
              </a:rPr>
              <a:t>et al 1996, Bhagooli &amp; Yakovleva 2004 ).</a:t>
            </a:r>
            <a:endParaRPr lang="en-US" sz="3200" dirty="0" smtClean="0">
              <a:latin typeface="Constantia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76200"/>
            <a:ext cx="91440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Background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85800"/>
            <a:ext cx="8610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onstantia" pitchFamily="18" charset="0"/>
              </a:rPr>
              <a:t>Several explanations: </a:t>
            </a:r>
          </a:p>
          <a:p>
            <a:r>
              <a:rPr lang="en-US" sz="2000" i="1" dirty="0" smtClean="0">
                <a:latin typeface="Constantia" pitchFamily="18" charset="0"/>
              </a:rPr>
              <a:t>Biological:</a:t>
            </a:r>
          </a:p>
          <a:p>
            <a:pPr marL="457200" indent="-457200"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Different coral growth rates </a:t>
            </a:r>
            <a:r>
              <a:rPr lang="en-US" sz="2200" dirty="0" smtClean="0">
                <a:latin typeface="Constantia" pitchFamily="18" charset="0"/>
              </a:rPr>
              <a:t>(Brown and </a:t>
            </a:r>
            <a:r>
              <a:rPr lang="en-US" sz="2200" dirty="0" err="1" smtClean="0">
                <a:latin typeface="Constantia" pitchFamily="18" charset="0"/>
              </a:rPr>
              <a:t>Suharsono</a:t>
            </a:r>
            <a:r>
              <a:rPr lang="en-US" sz="2200" dirty="0" smtClean="0">
                <a:latin typeface="Constantia" pitchFamily="18" charset="0"/>
              </a:rPr>
              <a:t> 1990)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Differences in heat dissipation capacities in PSII o f </a:t>
            </a:r>
            <a:r>
              <a:rPr lang="en-US" sz="2200" b="1" dirty="0" err="1" smtClean="0">
                <a:latin typeface="Constantia" pitchFamily="18" charset="0"/>
              </a:rPr>
              <a:t>zooxanthellae</a:t>
            </a:r>
            <a:r>
              <a:rPr lang="en-US" sz="2200" b="1" dirty="0" smtClean="0">
                <a:latin typeface="Constantia" pitchFamily="18" charset="0"/>
              </a:rPr>
              <a:t> </a:t>
            </a:r>
            <a:r>
              <a:rPr lang="en-US" sz="2200" dirty="0" smtClean="0">
                <a:latin typeface="Constantia" pitchFamily="18" charset="0"/>
              </a:rPr>
              <a:t>(Warner et al. 1996)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Genetic constitution of the symbiotic algae </a:t>
            </a:r>
            <a:r>
              <a:rPr lang="en-US" sz="2200" dirty="0" smtClean="0">
                <a:latin typeface="Constantia" pitchFamily="18" charset="0"/>
              </a:rPr>
              <a:t>(Rowan et al. 1997)</a:t>
            </a:r>
            <a:r>
              <a:rPr lang="en-US" sz="2200" b="1" dirty="0" smtClean="0">
                <a:latin typeface="Constantia" pitchFamily="18" charset="0"/>
              </a:rPr>
              <a:t>; </a:t>
            </a:r>
            <a:r>
              <a:rPr lang="en-US" sz="2200" b="1" dirty="0" err="1" smtClean="0">
                <a:latin typeface="Constantia" pitchFamily="18" charset="0"/>
              </a:rPr>
              <a:t>zooxanthellae</a:t>
            </a:r>
            <a:r>
              <a:rPr lang="en-US" sz="2200" b="1" dirty="0" smtClean="0">
                <a:latin typeface="Constantia" pitchFamily="18" charset="0"/>
              </a:rPr>
              <a:t> </a:t>
            </a:r>
            <a:r>
              <a:rPr lang="en-US" sz="2200" b="1" dirty="0" err="1" smtClean="0">
                <a:latin typeface="Constantia" pitchFamily="18" charset="0"/>
              </a:rPr>
              <a:t>clades</a:t>
            </a:r>
            <a:r>
              <a:rPr lang="en-US" sz="2200" b="1" dirty="0" smtClean="0">
                <a:latin typeface="Constantia" pitchFamily="18" charset="0"/>
              </a:rPr>
              <a:t>/ITS types </a:t>
            </a:r>
            <a:r>
              <a:rPr lang="en-US" sz="2200" dirty="0" smtClean="0">
                <a:latin typeface="Constantia" pitchFamily="18" charset="0"/>
              </a:rPr>
              <a:t>(Rowan 2004, </a:t>
            </a:r>
            <a:r>
              <a:rPr lang="en-US" sz="2200" dirty="0" err="1" smtClean="0">
                <a:latin typeface="Constantia" pitchFamily="18" charset="0"/>
              </a:rPr>
              <a:t>Sampayo</a:t>
            </a:r>
            <a:r>
              <a:rPr lang="en-US" sz="2200" dirty="0" smtClean="0">
                <a:latin typeface="Constantia" pitchFamily="18" charset="0"/>
              </a:rPr>
              <a:t> et al. 2008, </a:t>
            </a:r>
            <a:r>
              <a:rPr lang="en-US" sz="2200" dirty="0" err="1" smtClean="0">
                <a:latin typeface="Constantia" pitchFamily="18" charset="0"/>
              </a:rPr>
              <a:t>Bhagooli</a:t>
            </a:r>
            <a:r>
              <a:rPr lang="en-US" sz="2200" dirty="0" smtClean="0">
                <a:latin typeface="Constantia" pitchFamily="18" charset="0"/>
              </a:rPr>
              <a:t> 2009, 2010 )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Preferential survival o f thick-</a:t>
            </a:r>
            <a:r>
              <a:rPr lang="en-US" sz="2200" b="1" dirty="0" err="1" smtClean="0">
                <a:latin typeface="Constantia" pitchFamily="18" charset="0"/>
              </a:rPr>
              <a:t>tissued</a:t>
            </a:r>
            <a:r>
              <a:rPr lang="en-US" sz="2200" b="1" dirty="0" smtClean="0">
                <a:latin typeface="Constantia" pitchFamily="18" charset="0"/>
              </a:rPr>
              <a:t> species (massive corals) and shape dependent differences in colony mass –transfer efficiency </a:t>
            </a:r>
            <a:r>
              <a:rPr lang="en-US" sz="2200" dirty="0" smtClean="0">
                <a:latin typeface="Constantia" pitchFamily="18" charset="0"/>
              </a:rPr>
              <a:t>(</a:t>
            </a:r>
            <a:r>
              <a:rPr lang="en-US" sz="2200" dirty="0" err="1" smtClean="0">
                <a:latin typeface="Constantia" pitchFamily="18" charset="0"/>
              </a:rPr>
              <a:t>Loya</a:t>
            </a:r>
            <a:r>
              <a:rPr lang="en-US" sz="2200" dirty="0" smtClean="0">
                <a:latin typeface="Constantia" pitchFamily="18" charset="0"/>
              </a:rPr>
              <a:t> et al. 2001)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Differences in tolerance among the hosts </a:t>
            </a:r>
            <a:r>
              <a:rPr lang="en-US" sz="2200" dirty="0" smtClean="0">
                <a:latin typeface="Constantia" pitchFamily="18" charset="0"/>
              </a:rPr>
              <a:t>(Brown et al. 2002, </a:t>
            </a:r>
            <a:r>
              <a:rPr lang="en-US" sz="2200" dirty="0" err="1" smtClean="0">
                <a:latin typeface="Constantia" pitchFamily="18" charset="0"/>
              </a:rPr>
              <a:t>Bhagooli</a:t>
            </a:r>
            <a:r>
              <a:rPr lang="en-US" sz="2200" dirty="0" smtClean="0">
                <a:latin typeface="Constantia" pitchFamily="18" charset="0"/>
              </a:rPr>
              <a:t> &amp; Hidaka 2003, Baird et al. 2009)</a:t>
            </a:r>
          </a:p>
          <a:p>
            <a:pPr marL="457200" indent="-457200"/>
            <a:r>
              <a:rPr lang="en-US" sz="2200" i="1" dirty="0" smtClean="0">
                <a:latin typeface="Constantia" pitchFamily="18" charset="0"/>
              </a:rPr>
              <a:t>Environmental: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Variability in light regimes </a:t>
            </a:r>
            <a:r>
              <a:rPr lang="en-US" sz="2200" dirty="0" smtClean="0">
                <a:latin typeface="Constantia" pitchFamily="18" charset="0"/>
              </a:rPr>
              <a:t>(Brown et al. 2002)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Variability in thermal  environment </a:t>
            </a:r>
            <a:r>
              <a:rPr lang="en-US" sz="2200" dirty="0" smtClean="0">
                <a:latin typeface="Constantia" pitchFamily="18" charset="0"/>
              </a:rPr>
              <a:t>(</a:t>
            </a:r>
            <a:r>
              <a:rPr lang="en-US" sz="2200" dirty="0" err="1" smtClean="0">
                <a:latin typeface="Constantia" pitchFamily="18" charset="0"/>
              </a:rPr>
              <a:t>Nadaoka</a:t>
            </a:r>
            <a:r>
              <a:rPr lang="en-US" sz="2200" dirty="0" smtClean="0">
                <a:latin typeface="Constantia" pitchFamily="18" charset="0"/>
              </a:rPr>
              <a:t> et al. 2001a)</a:t>
            </a:r>
          </a:p>
          <a:p>
            <a:pPr marL="457200" indent="-457200">
              <a:buFontTx/>
              <a:buAutoNum type="arabicPeriod"/>
            </a:pPr>
            <a:r>
              <a:rPr lang="en-US" sz="2200" b="1" dirty="0" smtClean="0">
                <a:latin typeface="Constantia" pitchFamily="18" charset="0"/>
              </a:rPr>
              <a:t>Hydrodynamic/water flow variability in the surrounding environment </a:t>
            </a:r>
            <a:r>
              <a:rPr lang="en-US" sz="2200" dirty="0" smtClean="0">
                <a:latin typeface="Constantia" pitchFamily="18" charset="0"/>
              </a:rPr>
              <a:t>(</a:t>
            </a:r>
            <a:r>
              <a:rPr lang="en-US" sz="2200" dirty="0" err="1" smtClean="0">
                <a:latin typeface="Constantia" pitchFamily="18" charset="0"/>
              </a:rPr>
              <a:t>Nadaoka</a:t>
            </a:r>
            <a:r>
              <a:rPr lang="en-US" sz="2200" dirty="0" smtClean="0">
                <a:latin typeface="Constantia" pitchFamily="18" charset="0"/>
              </a:rPr>
              <a:t> et al. 2001b, Nakamura 2003)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76200"/>
            <a:ext cx="91440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Background (cont’d)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838200"/>
            <a:ext cx="8610600" cy="560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lvl="1" indent="-339725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3200" b="1" dirty="0" err="1" smtClean="0">
                <a:latin typeface="Constantia" pitchFamily="18" charset="0"/>
              </a:rPr>
              <a:t>Generalisations</a:t>
            </a:r>
            <a:r>
              <a:rPr lang="en-US" sz="3200" b="1" dirty="0" smtClean="0">
                <a:latin typeface="Constantia" pitchFamily="18" charset="0"/>
              </a:rPr>
              <a:t>: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Constantia" pitchFamily="18" charset="0"/>
              </a:rPr>
              <a:t>Snapshot temperature recording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Constantia" pitchFamily="18" charset="0"/>
              </a:rPr>
              <a:t>Single data logger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Constantia" pitchFamily="18" charset="0"/>
              </a:rPr>
              <a:t>Satellite data (resolution-km)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Constantia" pitchFamily="18" charset="0"/>
              </a:rPr>
              <a:t>Cells/grids?</a:t>
            </a:r>
          </a:p>
          <a:p>
            <a:endParaRPr lang="en-US" sz="3200" dirty="0" smtClean="0">
              <a:latin typeface="Constantia" pitchFamily="18" charset="0"/>
            </a:endParaRPr>
          </a:p>
          <a:p>
            <a:pPr marL="339725" indent="-339725" algn="just">
              <a:buFont typeface="Wingdings" pitchFamily="2" charset="2"/>
              <a:buChar char="Ø"/>
            </a:pPr>
            <a:r>
              <a:rPr lang="en-US" sz="3200" dirty="0" smtClean="0">
                <a:latin typeface="Constantia" pitchFamily="18" charset="0"/>
              </a:rPr>
              <a:t>However, to date spatial variation in seawater temperature within reefs at a finer scale and bleaching occurrences, including intra-specific differential bleaching vulnerabilities, remain uncharted in the Mauritian waters.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Background (cont’d)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5" name="Picture 4" descr="Gri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520" y="1890252"/>
            <a:ext cx="3377184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229600" cy="16764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Aim</a:t>
            </a:r>
          </a:p>
          <a:p>
            <a:pPr lvl="1"/>
            <a:r>
              <a:rPr lang="en-US" dirty="0" smtClean="0">
                <a:latin typeface="Constantia" pitchFamily="18" charset="0"/>
              </a:rPr>
              <a:t>Quantify and compare seawater temperature variations  and bleaching of </a:t>
            </a:r>
            <a:r>
              <a:rPr lang="en-US" i="1" dirty="0" err="1" smtClean="0">
                <a:latin typeface="Constantia" pitchFamily="18" charset="0"/>
              </a:rPr>
              <a:t>Acropora</a:t>
            </a:r>
            <a:r>
              <a:rPr lang="en-US" i="1" dirty="0" smtClean="0">
                <a:latin typeface="Constantia" pitchFamily="18" charset="0"/>
              </a:rPr>
              <a:t> </a:t>
            </a:r>
            <a:r>
              <a:rPr lang="en-US" i="1" dirty="0" err="1" smtClean="0">
                <a:latin typeface="Constantia" pitchFamily="18" charset="0"/>
              </a:rPr>
              <a:t>muricata</a:t>
            </a:r>
            <a:r>
              <a:rPr lang="en-US" i="1" dirty="0" smtClean="0">
                <a:latin typeface="Constantia" pitchFamily="18" charset="0"/>
              </a:rPr>
              <a:t> </a:t>
            </a:r>
            <a:r>
              <a:rPr lang="en-US" dirty="0" smtClean="0">
                <a:latin typeface="Constantia" pitchFamily="18" charset="0"/>
              </a:rPr>
              <a:t>within and across two coral reefs sites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2400" y="2514600"/>
            <a:ext cx="883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</a:rPr>
              <a:t>Methodology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Deploy underwater temperature and light data loggers and monitor seawater temperature variations within (near coast, lagoon &amp; reef stations) and across two coral reefs sites: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Flic</a:t>
            </a:r>
            <a:r>
              <a:rPr lang="en-US" sz="2800" dirty="0" smtClean="0">
                <a:latin typeface="Constantia" pitchFamily="18" charset="0"/>
              </a:rPr>
              <a:t>-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en-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Flac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 &amp; Belle Mare for 2010-2011.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Conduct coral bleaching surveys (bleached </a:t>
            </a:r>
            <a:r>
              <a:rPr lang="en-US" sz="2800" i="1" dirty="0" smtClean="0">
                <a:latin typeface="Constantia" pitchFamily="18" charset="0"/>
              </a:rPr>
              <a:t>A. </a:t>
            </a:r>
            <a:r>
              <a:rPr lang="en-US" sz="2800" i="1" dirty="0" err="1" smtClean="0">
                <a:latin typeface="Constantia" pitchFamily="18" charset="0"/>
              </a:rPr>
              <a:t>muricata</a:t>
            </a:r>
            <a:r>
              <a:rPr lang="en-US" sz="2800" dirty="0" smtClean="0">
                <a:latin typeface="Constantia" pitchFamily="18" charset="0"/>
              </a:rPr>
              <a:t> colonies out of 30 at each station) at the two sites.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/>
          <a:lstStyle/>
          <a:p>
            <a:r>
              <a:rPr lang="en-US" sz="4000" dirty="0" smtClean="0">
                <a:solidFill>
                  <a:schemeClr val="accent6"/>
                </a:solidFill>
                <a:latin typeface="Comic Sans MS" pitchFamily="66" charset="0"/>
              </a:rPr>
              <a:t>Study Sites</a:t>
            </a:r>
            <a:endParaRPr lang="en-US" sz="4000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pic>
        <p:nvPicPr>
          <p:cNvPr id="4" name="Picture 3" descr="Figur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48" y="1143000"/>
            <a:ext cx="9144000" cy="3237014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44196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Map of Mauritius (Source: Exotic Mauritius, 2005 - 2012) indicating </a:t>
            </a:r>
            <a:r>
              <a:rPr lang="en-AU" sz="2400" dirty="0" smtClean="0"/>
              <a:t>study sites, </a:t>
            </a:r>
            <a:r>
              <a:rPr lang="en-AU" sz="2400" dirty="0" err="1" smtClean="0"/>
              <a:t>Flic</a:t>
            </a:r>
            <a:r>
              <a:rPr lang="en-AU" sz="2400" dirty="0" smtClean="0"/>
              <a:t>-en-</a:t>
            </a:r>
            <a:r>
              <a:rPr lang="en-AU" sz="2400" dirty="0" err="1" smtClean="0"/>
              <a:t>Flac</a:t>
            </a:r>
            <a:r>
              <a:rPr lang="en-AU" sz="2400" dirty="0" smtClean="0"/>
              <a:t> (FEF) and Belle Mare (BM) (A), </a:t>
            </a:r>
            <a:r>
              <a:rPr lang="en-US" sz="2400" dirty="0" smtClean="0"/>
              <a:t>the representative transects and stations (Source: Google Earth) at FEF (B) and BM (C). Station 1 (S1) = Near coast; Station 2 (S2) = Lagoon; and Station 3 (S3) = Reef.</a:t>
            </a:r>
            <a:endParaRPr lang="en-US" sz="24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1219200" cy="2895600"/>
          </a:xfrm>
        </p:spPr>
        <p:txBody>
          <a:bodyPr/>
          <a:lstStyle/>
          <a:p>
            <a:r>
              <a:rPr lang="en-US" sz="3200" b="1" dirty="0" err="1" smtClean="0">
                <a:solidFill>
                  <a:schemeClr val="accent6"/>
                </a:solidFill>
                <a:latin typeface="Comic Sans MS" pitchFamily="66" charset="0"/>
              </a:rPr>
              <a:t>Flic</a:t>
            </a:r>
            <a:r>
              <a:rPr lang="en-US" sz="3200" b="1" dirty="0" smtClean="0">
                <a:solidFill>
                  <a:schemeClr val="accent6"/>
                </a:solidFill>
                <a:latin typeface="Comic Sans MS" pitchFamily="66" charset="0"/>
              </a:rPr>
              <a:t>-en-</a:t>
            </a:r>
            <a:r>
              <a:rPr lang="en-US" sz="3200" b="1" dirty="0" err="1" smtClean="0">
                <a:solidFill>
                  <a:schemeClr val="accent6"/>
                </a:solidFill>
                <a:latin typeface="Comic Sans MS" pitchFamily="66" charset="0"/>
              </a:rPr>
              <a:t>Flac</a:t>
            </a:r>
            <a:endParaRPr lang="en-US" sz="32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600200" y="0"/>
            <a:ext cx="7543799" cy="6858000"/>
            <a:chOff x="1219201" y="0"/>
            <a:chExt cx="7543799" cy="6858000"/>
          </a:xfrm>
        </p:grpSpPr>
        <p:pic>
          <p:nvPicPr>
            <p:cNvPr id="5" name="Picture 4" descr="Figure 2e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1" y="0"/>
              <a:ext cx="7543799" cy="6858000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2971801" y="228600"/>
              <a:ext cx="1295400" cy="5181600"/>
              <a:chOff x="2895600" y="228600"/>
              <a:chExt cx="1295400" cy="518160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895600" y="228600"/>
                <a:ext cx="1295400" cy="6096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2895600" y="2438400"/>
                <a:ext cx="1295400" cy="6096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895600" y="4800600"/>
                <a:ext cx="1295400" cy="6096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itle 3"/>
          <p:cNvSpPr txBox="1">
            <a:spLocks/>
          </p:cNvSpPr>
          <p:nvPr/>
        </p:nvSpPr>
        <p:spPr>
          <a:xfrm>
            <a:off x="-152400" y="-76200"/>
            <a:ext cx="2057400" cy="5635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Results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1219200" cy="2895600"/>
          </a:xfrm>
        </p:spPr>
        <p:txBody>
          <a:bodyPr/>
          <a:lstStyle/>
          <a:p>
            <a:r>
              <a:rPr lang="en-US" sz="3200" b="1" dirty="0" err="1" smtClean="0">
                <a:solidFill>
                  <a:schemeClr val="accent6"/>
                </a:solidFill>
                <a:latin typeface="Comic Sans MS" pitchFamily="66" charset="0"/>
              </a:rPr>
              <a:t>Flic</a:t>
            </a:r>
            <a:r>
              <a:rPr lang="en-US" sz="3200" b="1" dirty="0" smtClean="0">
                <a:solidFill>
                  <a:schemeClr val="accent6"/>
                </a:solidFill>
                <a:latin typeface="Comic Sans MS" pitchFamily="66" charset="0"/>
              </a:rPr>
              <a:t>-en-</a:t>
            </a:r>
            <a:r>
              <a:rPr lang="en-US" sz="3200" b="1" dirty="0" err="1" smtClean="0">
                <a:solidFill>
                  <a:schemeClr val="accent6"/>
                </a:solidFill>
                <a:latin typeface="Comic Sans MS" pitchFamily="66" charset="0"/>
              </a:rPr>
              <a:t>Flac</a:t>
            </a:r>
            <a:endParaRPr lang="en-US" sz="32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-152400" y="-76200"/>
            <a:ext cx="2057400" cy="5635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Results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24000" y="0"/>
            <a:ext cx="7585498" cy="6858000"/>
            <a:chOff x="1524000" y="0"/>
            <a:chExt cx="7585498" cy="6858000"/>
          </a:xfrm>
        </p:grpSpPr>
        <p:pic>
          <p:nvPicPr>
            <p:cNvPr id="3" name="Picture 2" descr="Figure 4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0"/>
              <a:ext cx="7585498" cy="6858000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6629400" y="1420764"/>
              <a:ext cx="304800" cy="609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7710948" y="1143000"/>
              <a:ext cx="304800" cy="8726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012079" y="0"/>
            <a:ext cx="8131921" cy="6858000"/>
            <a:chOff x="1012079" y="0"/>
            <a:chExt cx="8131921" cy="6858000"/>
          </a:xfrm>
        </p:grpSpPr>
        <p:pic>
          <p:nvPicPr>
            <p:cNvPr id="2" name="Picture 1" descr="Figure 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2079" y="0"/>
              <a:ext cx="8131921" cy="6858000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2514600" y="685800"/>
              <a:ext cx="914400" cy="762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5105400" y="685800"/>
              <a:ext cx="914400" cy="762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7730616" y="685800"/>
              <a:ext cx="914400" cy="762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3"/>
          <p:cNvSpPr txBox="1">
            <a:spLocks/>
          </p:cNvSpPr>
          <p:nvPr/>
        </p:nvSpPr>
        <p:spPr>
          <a:xfrm>
            <a:off x="-228600" y="427038"/>
            <a:ext cx="2057400" cy="5635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Results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524000"/>
            <a:ext cx="1219200" cy="2895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Belle Mare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-228600" y="427038"/>
            <a:ext cx="2057400" cy="5635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Results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524000"/>
            <a:ext cx="1219200" cy="2895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Belle Mare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00200" y="0"/>
            <a:ext cx="7391400" cy="6858000"/>
            <a:chOff x="1600200" y="0"/>
            <a:chExt cx="7391400" cy="6858000"/>
          </a:xfrm>
        </p:grpSpPr>
        <p:pic>
          <p:nvPicPr>
            <p:cNvPr id="2" name="Picture 1" descr="Figure 6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0"/>
              <a:ext cx="7391400" cy="6858000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6629400" y="1477296"/>
              <a:ext cx="304800" cy="609600"/>
            </a:xfrm>
            <a:prstGeom prst="ellipse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7637208" y="1462548"/>
              <a:ext cx="304800" cy="609600"/>
            </a:xfrm>
            <a:prstGeom prst="ellipse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2514600"/>
          </a:xfrm>
        </p:spPr>
        <p:txBody>
          <a:bodyPr/>
          <a:lstStyle/>
          <a:p>
            <a:pPr algn="just"/>
            <a:r>
              <a:rPr lang="en-US" sz="2400" dirty="0" smtClean="0">
                <a:latin typeface="Constantia" pitchFamily="18" charset="0"/>
              </a:rPr>
              <a:t>Multiple comparison of mean ranks for all stations following </a:t>
            </a:r>
            <a:r>
              <a:rPr lang="en-US" sz="2400" dirty="0" err="1" smtClean="0">
                <a:latin typeface="Constantia" pitchFamily="18" charset="0"/>
              </a:rPr>
              <a:t>Kruskal</a:t>
            </a:r>
            <a:r>
              <a:rPr lang="en-US" sz="2400" dirty="0" smtClean="0">
                <a:latin typeface="Constantia" pitchFamily="18" charset="0"/>
              </a:rPr>
              <a:t>-Wallis ANOVA test by ranks analyses of </a:t>
            </a:r>
            <a:r>
              <a:rPr lang="en-US" sz="2400" b="1" dirty="0" smtClean="0">
                <a:solidFill>
                  <a:schemeClr val="accent6"/>
                </a:solidFill>
                <a:latin typeface="Constantia" pitchFamily="18" charset="0"/>
              </a:rPr>
              <a:t>temperature and light at two sites </a:t>
            </a:r>
            <a:r>
              <a:rPr lang="en-US" sz="2400" dirty="0" smtClean="0">
                <a:latin typeface="Constantia" pitchFamily="18" charset="0"/>
              </a:rPr>
              <a:t>(BM and FEF) with three stations (coast-S1, lagoon-S2, reef-S3) at each site and time of the year (Nov and Dec 2010, and Jan, Feb and March 2011). </a:t>
            </a:r>
            <a:r>
              <a:rPr lang="en-US" sz="1600" dirty="0" smtClean="0">
                <a:latin typeface="Constantia" pitchFamily="18" charset="0"/>
              </a:rPr>
              <a:t>**P &lt; 0.01 and ***P &lt; 0.001.</a:t>
            </a:r>
            <a:br>
              <a:rPr lang="en-US" sz="1600" dirty="0" smtClean="0">
                <a:latin typeface="Constantia" pitchFamily="18" charset="0"/>
              </a:rPr>
            </a:br>
            <a:endParaRPr lang="en-US" sz="1600" dirty="0">
              <a:latin typeface="Constant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7320" y="2692721"/>
          <a:ext cx="8839200" cy="3993211"/>
        </p:xfrm>
        <a:graphic>
          <a:graphicData uri="http://schemas.openxmlformats.org/drawingml/2006/table">
            <a:tbl>
              <a:tblPr/>
              <a:tblGrid>
                <a:gridCol w="1066800"/>
                <a:gridCol w="1295400"/>
                <a:gridCol w="952500"/>
                <a:gridCol w="1104900"/>
                <a:gridCol w="1104900"/>
                <a:gridCol w="1104900"/>
                <a:gridCol w="1104900"/>
                <a:gridCol w="1104900"/>
              </a:tblGrid>
              <a:tr h="444445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Temp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Light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4445">
                <a:tc rowSpan="4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Flic-en-Flac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Station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S1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S2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S3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S1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S2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S3</a:t>
                      </a:r>
                      <a:endParaRPr lang="en-US" sz="2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S1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S2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S3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686">
                <a:tc rowSpan="3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100" b="1" dirty="0">
                          <a:latin typeface="Times New Roman"/>
                          <a:ea typeface="MS Mincho"/>
                          <a:cs typeface="Times New Roman"/>
                        </a:rPr>
                        <a:t>Belle Mare</a:t>
                      </a:r>
                      <a:endParaRPr lang="en-US" sz="3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S1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MS Mincho"/>
                          <a:cs typeface="Times New Roman"/>
                        </a:rPr>
                        <a:t>S2</a:t>
                      </a:r>
                      <a:endParaRPr lang="en-US" sz="32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latin typeface="Times New Roman"/>
                          <a:ea typeface="MS Mincho"/>
                          <a:cs typeface="Times New Roman"/>
                        </a:rPr>
                        <a:t>S3</a:t>
                      </a:r>
                      <a:endParaRPr lang="en-US" sz="32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MS Mincho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228600"/>
            <a:ext cx="8458200" cy="2057400"/>
          </a:xfrm>
          <a:prstGeom prst="rect">
            <a:avLst/>
          </a:prstGeom>
        </p:spPr>
        <p:txBody>
          <a:bodyPr/>
          <a:lstStyle/>
          <a:p>
            <a:pPr lvl="0" algn="just"/>
            <a:r>
              <a:rPr lang="en-US" sz="2400" dirty="0" smtClean="0"/>
              <a:t>3-Way ANOVA analyses of </a:t>
            </a:r>
            <a:r>
              <a:rPr lang="en-US" sz="2400" b="1" dirty="0" smtClean="0">
                <a:solidFill>
                  <a:schemeClr val="accent6"/>
                </a:solidFill>
              </a:rPr>
              <a:t>percentage of bleached colonies</a:t>
            </a:r>
            <a:r>
              <a:rPr lang="en-US" sz="2400" b="1" dirty="0" smtClean="0"/>
              <a:t> </a:t>
            </a:r>
            <a:r>
              <a:rPr lang="en-US" sz="2400" dirty="0" smtClean="0"/>
              <a:t>at two sites (BM and FEF) with three stations (coast-S1, lagoon-S2, reef flat-S3) at each site and time of the year (Nov and Dec 2010 and Jan, Feb and March 2011). Asterisks represent significant difference </a:t>
            </a:r>
            <a:r>
              <a:rPr lang="en-US" sz="1600" dirty="0" smtClean="0"/>
              <a:t>**P &lt; 0.01 and ***P &lt; 0.001.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2362200"/>
          <a:ext cx="8839200" cy="4400550"/>
        </p:xfrm>
        <a:graphic>
          <a:graphicData uri="http://schemas.openxmlformats.org/drawingml/2006/table">
            <a:tbl>
              <a:tblPr/>
              <a:tblGrid>
                <a:gridCol w="1473200"/>
                <a:gridCol w="1473200"/>
                <a:gridCol w="1473200"/>
                <a:gridCol w="1473200"/>
                <a:gridCol w="1473200"/>
                <a:gridCol w="1473200"/>
              </a:tblGrid>
              <a:tr h="5143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MS Mincho"/>
                          <a:cs typeface="Times New Roman"/>
                        </a:rPr>
                        <a:t>Source of Variation</a:t>
                      </a:r>
                      <a:endParaRPr lang="en-US" sz="20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SS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df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MS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F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P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Site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24.44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Station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4.14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1062.91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Time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3.01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386.78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Site*Station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6.46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Site*Time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8.25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Station*Time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1.69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108.19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MS Mincho"/>
                          <a:cs typeface="Times New Roman"/>
                        </a:rPr>
                        <a:t>Site*Station*Time</a:t>
                      </a:r>
                      <a:endParaRPr lang="en-US" sz="20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0.01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  <a:cs typeface="Times New Roman"/>
                        </a:rPr>
                        <a:t>3.34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2286000" cy="6858000"/>
          </a:xfrm>
        </p:spPr>
        <p:txBody>
          <a:bodyPr/>
          <a:lstStyle/>
          <a:p>
            <a:pPr algn="just"/>
            <a:r>
              <a:rPr lang="en-US" sz="2400" b="1" dirty="0" smtClean="0">
                <a:solidFill>
                  <a:schemeClr val="accent6"/>
                </a:solidFill>
              </a:rPr>
              <a:t>Bleaching </a:t>
            </a:r>
            <a:r>
              <a:rPr lang="en-US" sz="2400" b="1" dirty="0" smtClean="0"/>
              <a:t>(percentage colonies bleached out of 30 observed ones) in </a:t>
            </a:r>
            <a:r>
              <a:rPr lang="en-US" sz="2400" b="1" i="1" dirty="0" smtClean="0"/>
              <a:t>A. </a:t>
            </a:r>
            <a:r>
              <a:rPr lang="en-US" sz="2400" b="1" i="1" dirty="0" err="1" smtClean="0"/>
              <a:t>muricata</a:t>
            </a:r>
            <a:r>
              <a:rPr lang="en-US" sz="2400" b="1" dirty="0" smtClean="0"/>
              <a:t> from November 2010 till March 2011 at three stations (coast-S1, lagoon-S2, reef flat-S3) at FEF (A) and BM (B).</a:t>
            </a:r>
            <a:br>
              <a:rPr lang="en-US" sz="2400" b="1" dirty="0" smtClean="0"/>
            </a:br>
            <a:endParaRPr lang="en-US" sz="2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2194762" y="0"/>
            <a:ext cx="6873038" cy="6857999"/>
            <a:chOff x="2194762" y="0"/>
            <a:chExt cx="6873038" cy="6857999"/>
          </a:xfrm>
        </p:grpSpPr>
        <p:pic>
          <p:nvPicPr>
            <p:cNvPr id="3" name="Picture 2" descr="Figure 5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4762" y="0"/>
              <a:ext cx="6873038" cy="6857999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4953000" y="292512"/>
              <a:ext cx="2057400" cy="609600"/>
            </a:xfrm>
            <a:prstGeom prst="ellipse">
              <a:avLst/>
            </a:prstGeom>
            <a:noFill/>
            <a:ln w="444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638800" y="3505200"/>
              <a:ext cx="2590800" cy="609600"/>
            </a:xfrm>
            <a:prstGeom prst="ellipse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Main Findings</a:t>
            </a:r>
            <a:endParaRPr lang="en-US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Temperatures at the near coast stations were higher and increased faster over time than those in the lagoon and the reefs.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Coral colonies of </a:t>
            </a:r>
            <a:r>
              <a:rPr lang="en-US" i="1" dirty="0" smtClean="0"/>
              <a:t>A. </a:t>
            </a:r>
            <a:r>
              <a:rPr lang="en-US" i="1" dirty="0" err="1" smtClean="0"/>
              <a:t>muricata</a:t>
            </a:r>
            <a:r>
              <a:rPr lang="en-US" dirty="0" smtClean="0"/>
              <a:t> occurring near the coast at both studied sites did not bleach.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/>
                </a:solidFill>
                <a:latin typeface="Comic Sans MS" pitchFamily="66" charset="0"/>
              </a:rPr>
              <a:t>Plausible Explanations</a:t>
            </a:r>
            <a:endParaRPr lang="en-US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6172200"/>
          </a:xfrm>
        </p:spPr>
        <p:txBody>
          <a:bodyPr/>
          <a:lstStyle/>
          <a:p>
            <a:pPr algn="just">
              <a:buNone/>
            </a:pPr>
            <a:r>
              <a:rPr lang="en-US" i="1" dirty="0" smtClean="0"/>
              <a:t>Biological:</a:t>
            </a:r>
          </a:p>
          <a:p>
            <a:pPr algn="just"/>
            <a:r>
              <a:rPr lang="en-US" dirty="0" smtClean="0"/>
              <a:t>Acclimation through gradual higher temperature exposures near the coast.</a:t>
            </a:r>
          </a:p>
          <a:p>
            <a:pPr algn="just"/>
            <a:r>
              <a:rPr lang="en-US" dirty="0" smtClean="0"/>
              <a:t>‘Adaptation’ through </a:t>
            </a:r>
            <a:r>
              <a:rPr lang="en-US" dirty="0" err="1" smtClean="0"/>
              <a:t>harbouring</a:t>
            </a:r>
            <a:r>
              <a:rPr lang="en-US" dirty="0" smtClean="0"/>
              <a:t> of more thermally robust </a:t>
            </a:r>
            <a:r>
              <a:rPr lang="en-US" dirty="0" err="1" smtClean="0"/>
              <a:t>microalgal</a:t>
            </a:r>
            <a:r>
              <a:rPr lang="en-US" dirty="0" smtClean="0"/>
              <a:t> </a:t>
            </a:r>
            <a:r>
              <a:rPr lang="en-US" dirty="0" err="1" smtClean="0"/>
              <a:t>endosymbiotic</a:t>
            </a:r>
            <a:r>
              <a:rPr lang="en-US" dirty="0" smtClean="0"/>
              <a:t> photosynthetic </a:t>
            </a:r>
            <a:r>
              <a:rPr lang="en-US" dirty="0" err="1" smtClean="0"/>
              <a:t>dinoflagellates</a:t>
            </a:r>
            <a:r>
              <a:rPr lang="en-US" dirty="0" smtClean="0"/>
              <a:t> and/or thermally more robust host genotypes.</a:t>
            </a:r>
          </a:p>
          <a:p>
            <a:pPr algn="just"/>
            <a:r>
              <a:rPr lang="en-US" dirty="0" smtClean="0"/>
              <a:t>Availability of more nutrients/zooplankton</a:t>
            </a:r>
          </a:p>
          <a:p>
            <a:pPr algn="just">
              <a:buNone/>
            </a:pPr>
            <a:endParaRPr lang="en-US" sz="800" dirty="0" smtClean="0"/>
          </a:p>
          <a:p>
            <a:pPr algn="just">
              <a:buNone/>
            </a:pPr>
            <a:r>
              <a:rPr lang="en-US" i="1" dirty="0" smtClean="0"/>
              <a:t>Environmental: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Variation in hydrodynamics/water flow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Turbidity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/>
                </a:solidFill>
                <a:latin typeface="Comic Sans MS" pitchFamily="66" charset="0"/>
              </a:rPr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20" y="914400"/>
            <a:ext cx="8915400" cy="5943600"/>
          </a:xfrm>
        </p:spPr>
        <p:txBody>
          <a:bodyPr/>
          <a:lstStyle/>
          <a:p>
            <a:pPr algn="just"/>
            <a:r>
              <a:rPr lang="en-GB" sz="2800" dirty="0" smtClean="0">
                <a:latin typeface="Constantia" pitchFamily="18" charset="0"/>
              </a:rPr>
              <a:t>Spatial thermal heterogeneity within a reef at two sites was demonstrated.</a:t>
            </a:r>
          </a:p>
          <a:p>
            <a:pPr algn="just"/>
            <a:endParaRPr lang="en-GB" sz="800" dirty="0" smtClean="0">
              <a:latin typeface="Constantia" pitchFamily="18" charset="0"/>
            </a:endParaRPr>
          </a:p>
          <a:p>
            <a:pPr algn="just"/>
            <a:r>
              <a:rPr lang="en-GB" sz="2800" i="1" dirty="0" err="1" smtClean="0">
                <a:latin typeface="Constantia" pitchFamily="18" charset="0"/>
              </a:rPr>
              <a:t>Acropora</a:t>
            </a:r>
            <a:r>
              <a:rPr lang="en-GB" sz="2800" i="1" dirty="0" smtClean="0">
                <a:latin typeface="Constantia" pitchFamily="18" charset="0"/>
              </a:rPr>
              <a:t> </a:t>
            </a:r>
            <a:r>
              <a:rPr lang="en-GB" sz="2800" i="1" dirty="0" err="1" smtClean="0">
                <a:latin typeface="Constantia" pitchFamily="18" charset="0"/>
              </a:rPr>
              <a:t>muricata</a:t>
            </a:r>
            <a:r>
              <a:rPr lang="en-GB" sz="2800" i="1" dirty="0" smtClean="0">
                <a:latin typeface="Constantia" pitchFamily="18" charset="0"/>
              </a:rPr>
              <a:t> </a:t>
            </a:r>
            <a:r>
              <a:rPr lang="en-GB" sz="2800" dirty="0" smtClean="0">
                <a:latin typeface="Constantia" pitchFamily="18" charset="0"/>
              </a:rPr>
              <a:t>colonies near the coast did not bleach though temperatures were higher than at other stations and thus might be thermally more robust. </a:t>
            </a:r>
          </a:p>
          <a:p>
            <a:pPr algn="just"/>
            <a:endParaRPr lang="en-GB" sz="800" dirty="0" smtClean="0">
              <a:latin typeface="Constantia" pitchFamily="18" charset="0"/>
            </a:endParaRPr>
          </a:p>
          <a:p>
            <a:pPr algn="just"/>
            <a:r>
              <a:rPr lang="en-GB" sz="2800" dirty="0" smtClean="0">
                <a:latin typeface="Constantia" pitchFamily="18" charset="0"/>
              </a:rPr>
              <a:t>Near the coast areas can act as refuges for this coral species and anthropogenic impacts have to be minimal to protect these thermally robust colonies of </a:t>
            </a:r>
            <a:r>
              <a:rPr lang="en-GB" sz="2800" i="1" dirty="0" smtClean="0">
                <a:latin typeface="Constantia" pitchFamily="18" charset="0"/>
              </a:rPr>
              <a:t>A. </a:t>
            </a:r>
            <a:r>
              <a:rPr lang="en-GB" sz="2800" i="1" dirty="0" err="1" smtClean="0">
                <a:latin typeface="Constantia" pitchFamily="18" charset="0"/>
              </a:rPr>
              <a:t>muricata</a:t>
            </a:r>
            <a:r>
              <a:rPr lang="en-GB" sz="2800" dirty="0" smtClean="0">
                <a:latin typeface="Constantia" pitchFamily="18" charset="0"/>
              </a:rPr>
              <a:t>.</a:t>
            </a:r>
          </a:p>
          <a:p>
            <a:pPr algn="just"/>
            <a:endParaRPr lang="en-GB" sz="800" dirty="0" smtClean="0">
              <a:latin typeface="Constantia" pitchFamily="18" charset="0"/>
            </a:endParaRPr>
          </a:p>
          <a:p>
            <a:pPr algn="just"/>
            <a:r>
              <a:rPr lang="en-GB" sz="2800" dirty="0" smtClean="0">
                <a:latin typeface="Constantia" pitchFamily="18" charset="0"/>
              </a:rPr>
              <a:t>Future work could focus on mechanisms of thermo-tolerance in this coral species and the potential use in active rehabilitation of damaged reefs. </a:t>
            </a:r>
            <a:endParaRPr lang="en-GB" sz="28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Acknowledgement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95400"/>
            <a:ext cx="8229600" cy="510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University of Mauritius for financial and logistic support.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latin typeface="+mn-lt"/>
              </a:rPr>
              <a:t>Technical staff of the Environmental Science  laboratory.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latin typeface="+mn-lt"/>
              </a:rPr>
              <a:t>Students:</a:t>
            </a: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Nadeem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Nazurally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+mn-lt"/>
              </a:rPr>
              <a:t>Shamimtaz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Sadally</a:t>
            </a:r>
            <a:endParaRPr lang="en-US" sz="2800" dirty="0" smtClean="0">
              <a:latin typeface="+mn-lt"/>
            </a:endParaRP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+mn-lt"/>
              </a:rPr>
              <a:t>Sujata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Ramkissoon</a:t>
            </a:r>
            <a:endParaRPr lang="en-US" sz="2800" dirty="0" smtClean="0">
              <a:latin typeface="+mn-lt"/>
            </a:endParaRP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Arvind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Gopeechund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just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73400" y="4210050"/>
            <a:ext cx="2976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Arial" charset="0"/>
                <a:cs typeface="Arial" charset="0"/>
              </a:rPr>
              <a:t>Questions?</a:t>
            </a:r>
          </a:p>
        </p:txBody>
      </p:sp>
      <p:pic>
        <p:nvPicPr>
          <p:cNvPr id="5" name="Picture 5" descr="ques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0600" y="2111375"/>
            <a:ext cx="2057400" cy="2057400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095625" y="1066800"/>
            <a:ext cx="2890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Arial" charset="0"/>
                <a:cs typeface="Arial" charset="0"/>
              </a:rPr>
              <a:t>Thank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979</Words>
  <Application>Microsoft Office PowerPoint</Application>
  <PresentationFormat>On-screen Show (4:3)</PresentationFormat>
  <Paragraphs>183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Study Sites</vt:lpstr>
      <vt:lpstr>Flic-en-Flac</vt:lpstr>
      <vt:lpstr>Flic-en-Flac</vt:lpstr>
      <vt:lpstr>Slide 10</vt:lpstr>
      <vt:lpstr>Slide 11</vt:lpstr>
      <vt:lpstr>Multiple comparison of mean ranks for all stations following Kruskal-Wallis ANOVA test by ranks analyses of temperature and light at two sites (BM and FEF) with three stations (coast-S1, lagoon-S2, reef-S3) at each site and time of the year (Nov and Dec 2010, and Jan, Feb and March 2011). **P &lt; 0.01 and ***P &lt; 0.001. </vt:lpstr>
      <vt:lpstr>Slide 13</vt:lpstr>
      <vt:lpstr>Bleaching (percentage colonies bleached out of 30 observed ones) in A. muricata from November 2010 till March 2011 at three stations (coast-S1, lagoon-S2, reef flat-S3) at FEF (A) and BM (B). </vt:lpstr>
      <vt:lpstr>Main Findings</vt:lpstr>
      <vt:lpstr>Plausible Explanations</vt:lpstr>
      <vt:lpstr>Conclusions</vt:lpstr>
      <vt:lpstr>Slide 18</vt:lpstr>
      <vt:lpstr>Slide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Ranjeet Bhagooli</dc:creator>
  <cp:lastModifiedBy>MOORGAWA</cp:lastModifiedBy>
  <cp:revision>90</cp:revision>
  <dcterms:created xsi:type="dcterms:W3CDTF">2011-04-25T18:40:21Z</dcterms:created>
  <dcterms:modified xsi:type="dcterms:W3CDTF">2012-07-12T02:37:42Z</dcterms:modified>
</cp:coreProperties>
</file>